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3" r:id="rId4"/>
    <p:sldId id="275" r:id="rId5"/>
    <p:sldId id="276" r:id="rId6"/>
    <p:sldId id="279" r:id="rId7"/>
    <p:sldId id="277" r:id="rId8"/>
    <p:sldId id="282" r:id="rId9"/>
    <p:sldId id="283" r:id="rId10"/>
    <p:sldId id="284" r:id="rId11"/>
    <p:sldId id="285" r:id="rId12"/>
    <p:sldId id="278" r:id="rId13"/>
    <p:sldId id="272" r:id="rId14"/>
    <p:sldId id="27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07216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b="15323"/>
          <a:stretch>
            <a:fillRect/>
          </a:stretch>
        </p:blipFill>
        <p:spPr>
          <a:xfrm>
            <a:off x="0" y="-1"/>
            <a:ext cx="1219395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矩形 7"/>
          <p:cNvSpPr/>
          <p:nvPr/>
        </p:nvSpPr>
        <p:spPr>
          <a:xfrm>
            <a:off x="-1" y="0"/>
            <a:ext cx="12193958" cy="6858000"/>
          </a:xfrm>
          <a:prstGeom prst="rect">
            <a:avLst/>
          </a:prstGeom>
          <a:solidFill>
            <a:srgbClr val="000000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rcRect b="15323"/>
          <a:stretch>
            <a:fillRect/>
          </a:stretch>
        </p:blipFill>
        <p:spPr>
          <a:xfrm>
            <a:off x="0" y="-1"/>
            <a:ext cx="1219395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7"/>
          <p:cNvSpPr/>
          <p:nvPr/>
        </p:nvSpPr>
        <p:spPr>
          <a:xfrm>
            <a:off x="-1" y="0"/>
            <a:ext cx="12193958" cy="6858000"/>
          </a:xfrm>
          <a:prstGeom prst="rect">
            <a:avLst/>
          </a:prstGeom>
          <a:solidFill>
            <a:srgbClr val="000000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23" descr="图片 23"/>
          <p:cNvPicPr>
            <a:picLocks noChangeAspect="1"/>
          </p:cNvPicPr>
          <p:nvPr/>
        </p:nvPicPr>
        <p:blipFill>
          <a:blip r:embed="rId2">
            <a:extLst/>
          </a:blip>
          <a:srcRect b="15323"/>
          <a:stretch>
            <a:fillRect/>
          </a:stretch>
        </p:blipFill>
        <p:spPr>
          <a:xfrm>
            <a:off x="0" y="-1"/>
            <a:ext cx="12193956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矩形 32"/>
          <p:cNvSpPr/>
          <p:nvPr/>
        </p:nvSpPr>
        <p:spPr>
          <a:xfrm>
            <a:off x="6535690" y="5866260"/>
            <a:ext cx="4761792" cy="946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20" y="6688"/>
                </a:moveTo>
                <a:lnTo>
                  <a:pt x="21600" y="0"/>
                </a:lnTo>
                <a:lnTo>
                  <a:pt x="0" y="21600"/>
                </a:lnTo>
                <a:lnTo>
                  <a:pt x="9220" y="6688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矩形 6"/>
          <p:cNvSpPr/>
          <p:nvPr/>
        </p:nvSpPr>
        <p:spPr>
          <a:xfrm>
            <a:off x="3949700" y="1466850"/>
            <a:ext cx="8242300" cy="3400425"/>
          </a:xfrm>
          <a:prstGeom prst="rect">
            <a:avLst/>
          </a:pr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矩形 27"/>
          <p:cNvSpPr/>
          <p:nvPr/>
        </p:nvSpPr>
        <p:spPr>
          <a:xfrm>
            <a:off x="9194799" y="1466850"/>
            <a:ext cx="2995246" cy="3400425"/>
          </a:xfrm>
          <a:prstGeom prst="rect">
            <a:avLst/>
          </a:prstGeom>
          <a:solidFill>
            <a:srgbClr val="1181B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文本框 10"/>
          <p:cNvSpPr txBox="1"/>
          <p:nvPr/>
        </p:nvSpPr>
        <p:spPr>
          <a:xfrm>
            <a:off x="4179642" y="2931941"/>
            <a:ext cx="479033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>
                <a:solidFill>
                  <a:srgbClr val="FFFFFF"/>
                </a:solidFill>
                <a:latin typeface="华康俪金黑W8(P)"/>
                <a:ea typeface="华康俪金黑W8(P)"/>
                <a:cs typeface="华康俪金黑W8(P)"/>
                <a:sym typeface="华康俪金黑W8(P)"/>
              </a:defRPr>
            </a:lvl1pPr>
          </a:lstStyle>
          <a:p>
            <a:r>
              <a:rPr dirty="0" err="1" smtClean="0"/>
              <a:t>五组第</a:t>
            </a:r>
            <a:r>
              <a:rPr lang="zh-CN" altLang="en-US" dirty="0"/>
              <a:t>六</a:t>
            </a:r>
            <a:r>
              <a:rPr dirty="0" err="1" smtClean="0"/>
              <a:t>周小组汇报</a:t>
            </a:r>
            <a:endParaRPr dirty="0"/>
          </a:p>
        </p:txBody>
      </p:sp>
      <p:sp>
        <p:nvSpPr>
          <p:cNvPr id="45" name="TextBox 34"/>
          <p:cNvSpPr txBox="1"/>
          <p:nvPr/>
        </p:nvSpPr>
        <p:spPr>
          <a:xfrm>
            <a:off x="10261982" y="2159538"/>
            <a:ext cx="139661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2400">
                <a:solidFill>
                  <a:srgbClr val="FFFFFF"/>
                </a:solidFill>
              </a:defRPr>
            </a:lvl1pPr>
          </a:lstStyle>
          <a:p>
            <a:r>
              <a:t>第五组</a:t>
            </a:r>
          </a:p>
        </p:txBody>
      </p:sp>
      <p:sp>
        <p:nvSpPr>
          <p:cNvPr id="46" name="TextBox 34"/>
          <p:cNvSpPr txBox="1"/>
          <p:nvPr/>
        </p:nvSpPr>
        <p:spPr>
          <a:xfrm>
            <a:off x="10245641" y="2820910"/>
            <a:ext cx="139661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400">
                <a:solidFill>
                  <a:srgbClr val="FFFFFF"/>
                </a:solidFill>
              </a:defRPr>
            </a:pPr>
            <a:r>
              <a:t>支良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孙羽茜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姜春晓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谭淞耀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李瑞琪</a:t>
            </a:r>
          </a:p>
        </p:txBody>
      </p:sp>
      <p:sp>
        <p:nvSpPr>
          <p:cNvPr id="47" name="直接连接符 29"/>
          <p:cNvSpPr/>
          <p:nvPr/>
        </p:nvSpPr>
        <p:spPr>
          <a:xfrm>
            <a:off x="4305300" y="2717257"/>
            <a:ext cx="452120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" name="直接连接符 31"/>
          <p:cNvSpPr/>
          <p:nvPr/>
        </p:nvSpPr>
        <p:spPr>
          <a:xfrm>
            <a:off x="4305300" y="3790407"/>
            <a:ext cx="4521201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矩形 32"/>
          <p:cNvSpPr/>
          <p:nvPr/>
        </p:nvSpPr>
        <p:spPr>
          <a:xfrm>
            <a:off x="3949700" y="4867275"/>
            <a:ext cx="8242301" cy="1305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134" y="16898"/>
                </a:lnTo>
                <a:lnTo>
                  <a:pt x="120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1286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5" name="组合 17"/>
          <p:cNvGrpSpPr/>
          <p:nvPr/>
        </p:nvGrpSpPr>
        <p:grpSpPr>
          <a:xfrm>
            <a:off x="9496027" y="2350581"/>
            <a:ext cx="649275" cy="616821"/>
            <a:chOff x="0" y="0"/>
            <a:chExt cx="649273" cy="616820"/>
          </a:xfrm>
        </p:grpSpPr>
        <p:sp>
          <p:nvSpPr>
            <p:cNvPr id="50" name="菱形 1"/>
            <p:cNvSpPr/>
            <p:nvPr/>
          </p:nvSpPr>
          <p:spPr>
            <a:xfrm>
              <a:off x="5902" y="0"/>
              <a:ext cx="643372" cy="234101"/>
            </a:xfrm>
            <a:prstGeom prst="diamond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直接连接符 5"/>
            <p:cNvSpPr/>
            <p:nvPr/>
          </p:nvSpPr>
          <p:spPr>
            <a:xfrm flipH="1">
              <a:off x="-1" y="117050"/>
              <a:ext cx="1" cy="21939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直接连接符 13"/>
            <p:cNvSpPr/>
            <p:nvPr/>
          </p:nvSpPr>
          <p:spPr>
            <a:xfrm flipH="1">
              <a:off x="88537" y="148188"/>
              <a:ext cx="1" cy="25121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直接连接符 28"/>
            <p:cNvSpPr/>
            <p:nvPr/>
          </p:nvSpPr>
          <p:spPr>
            <a:xfrm flipH="1">
              <a:off x="554833" y="148188"/>
              <a:ext cx="1" cy="25121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弧形 14"/>
            <p:cNvSpPr/>
            <p:nvPr/>
          </p:nvSpPr>
          <p:spPr>
            <a:xfrm rot="8081288">
              <a:off x="154595" y="213137"/>
              <a:ext cx="326879" cy="33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0819" extrusionOk="0">
                  <a:moveTo>
                    <a:pt x="0" y="60"/>
                  </a:moveTo>
                  <a:lnTo>
                    <a:pt x="0" y="60"/>
                  </a:lnTo>
                  <a:cubicBezTo>
                    <a:pt x="11024" y="-781"/>
                    <a:pt x="20658" y="7263"/>
                    <a:pt x="21519" y="18028"/>
                  </a:cubicBezTo>
                  <a:cubicBezTo>
                    <a:pt x="21594" y="18956"/>
                    <a:pt x="21600" y="19889"/>
                    <a:pt x="21538" y="20819"/>
                  </a:cubicBez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9" name="组合 38"/>
          <p:cNvGrpSpPr/>
          <p:nvPr/>
        </p:nvGrpSpPr>
        <p:grpSpPr>
          <a:xfrm>
            <a:off x="9400430" y="3639827"/>
            <a:ext cx="813170" cy="555010"/>
            <a:chOff x="0" y="0"/>
            <a:chExt cx="813168" cy="555008"/>
          </a:xfrm>
        </p:grpSpPr>
        <p:sp>
          <p:nvSpPr>
            <p:cNvPr id="56" name="椭圆 21"/>
            <p:cNvSpPr/>
            <p:nvPr/>
          </p:nvSpPr>
          <p:spPr>
            <a:xfrm>
              <a:off x="312855" y="0"/>
              <a:ext cx="309635" cy="309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任意多边形 35"/>
            <p:cNvSpPr/>
            <p:nvPr/>
          </p:nvSpPr>
          <p:spPr>
            <a:xfrm>
              <a:off x="136934" y="332540"/>
              <a:ext cx="676235" cy="22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5012" y="0"/>
                    <a:pt x="18726" y="6948"/>
                    <a:pt x="20919" y="17515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681" y="17515"/>
                  </a:lnTo>
                  <a:cubicBezTo>
                    <a:pt x="2874" y="6948"/>
                    <a:pt x="658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直接连接符 37"/>
            <p:cNvSpPr/>
            <p:nvPr/>
          </p:nvSpPr>
          <p:spPr>
            <a:xfrm>
              <a:off x="-1" y="17376"/>
              <a:ext cx="248814" cy="414689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人机交互技术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2025637"/>
            <a:ext cx="11781085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无论是视觉</a:t>
            </a:r>
            <a:r>
              <a:rPr lang="zh-CN" altLang="en-US" sz="2000" dirty="0" smtClean="0"/>
              <a:t>输入，还是自然语言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语音</a:t>
            </a:r>
            <a:r>
              <a:rPr lang="zh-CN" altLang="en-US" sz="2000" dirty="0"/>
              <a:t>和手势</a:t>
            </a:r>
            <a:r>
              <a:rPr lang="zh-CN" altLang="en-US" sz="2000" dirty="0" smtClean="0"/>
              <a:t>输入，都</a:t>
            </a:r>
            <a:r>
              <a:rPr lang="zh-CN" altLang="en-US" sz="2000" dirty="0"/>
              <a:t>存在固有的非</a:t>
            </a:r>
            <a:r>
              <a:rPr lang="zh-CN" altLang="en-US" sz="2000" dirty="0" smtClean="0"/>
              <a:t>精确性，难以达到</a:t>
            </a:r>
            <a:r>
              <a:rPr lang="en-US" altLang="zh-CN" sz="2000" dirty="0" smtClean="0"/>
              <a:t>100%</a:t>
            </a:r>
            <a:r>
              <a:rPr lang="zh-CN" altLang="en-US" sz="2000" dirty="0" smtClean="0"/>
              <a:t>的识别率，这</a:t>
            </a:r>
            <a:r>
              <a:rPr lang="zh-CN" altLang="en-US" sz="2000" dirty="0"/>
              <a:t>一点与形式语言形成鲜明的</a:t>
            </a:r>
            <a:r>
              <a:rPr lang="zh-CN" altLang="en-US" sz="2000" dirty="0" smtClean="0"/>
              <a:t>对比，但</a:t>
            </a:r>
            <a:r>
              <a:rPr lang="zh-CN" altLang="en-US" sz="2000" dirty="0"/>
              <a:t>它们却使人机交互中的认知负荷大大</a:t>
            </a:r>
            <a:r>
              <a:rPr lang="zh-CN" altLang="en-US" sz="2000" dirty="0" smtClean="0"/>
              <a:t>降低。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人的注视信息在交流中具有几方面的</a:t>
            </a:r>
            <a:r>
              <a:rPr lang="zh-CN" altLang="en-US" sz="2000" dirty="0" smtClean="0"/>
              <a:t>功能：可以</a:t>
            </a:r>
            <a:r>
              <a:rPr lang="zh-CN" altLang="en-US" sz="2000" dirty="0"/>
              <a:t>推断人们感兴趣或引起注意的</a:t>
            </a:r>
            <a:r>
              <a:rPr lang="zh-CN" altLang="en-US" sz="2000" dirty="0" smtClean="0"/>
              <a:t>内容、进</a:t>
            </a:r>
            <a:r>
              <a:rPr lang="zh-CN" altLang="en-US" sz="2000" dirty="0"/>
              <a:t>谈话双方听说</a:t>
            </a:r>
            <a:r>
              <a:rPr lang="zh-CN" altLang="en-US" sz="2000" dirty="0" smtClean="0"/>
              <a:t>转换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通过</a:t>
            </a:r>
            <a:r>
              <a:rPr lang="zh-CN" altLang="en-US" sz="2000" dirty="0"/>
              <a:t>所注视的对象可得到其指代</a:t>
            </a:r>
            <a:r>
              <a:rPr lang="zh-CN" altLang="en-US" sz="2000" dirty="0" smtClean="0"/>
              <a:t>对象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暗示</a:t>
            </a:r>
            <a:r>
              <a:rPr lang="zh-CN" altLang="en-US" sz="2000" dirty="0"/>
              <a:t>人与人之间的</a:t>
            </a:r>
            <a:r>
              <a:rPr lang="zh-CN" altLang="en-US" sz="2000" dirty="0" smtClean="0"/>
              <a:t>关系并</a:t>
            </a:r>
            <a:r>
              <a:rPr lang="zh-CN" altLang="en-US" sz="2000" dirty="0"/>
              <a:t>自动调整对用户的</a:t>
            </a:r>
            <a:r>
              <a:rPr lang="zh-CN" altLang="en-US" sz="2000" dirty="0" smtClean="0"/>
              <a:t>反应等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根据用户当前的注视</a:t>
            </a:r>
            <a:r>
              <a:rPr lang="zh-CN" altLang="en-US" sz="2000" dirty="0" smtClean="0"/>
              <a:t>状态，提供</a:t>
            </a:r>
            <a:r>
              <a:rPr lang="zh-CN" altLang="en-US" sz="2000" dirty="0"/>
              <a:t>给用户相应注视方位的场景</a:t>
            </a:r>
            <a:r>
              <a:rPr lang="zh-CN" altLang="en-US" sz="2000" dirty="0" smtClean="0"/>
              <a:t>信息，这样</a:t>
            </a:r>
            <a:r>
              <a:rPr lang="zh-CN" altLang="en-US" sz="2000" dirty="0"/>
              <a:t>用户在不同的方位就会看到不同的</a:t>
            </a:r>
            <a:r>
              <a:rPr lang="zh-CN" altLang="en-US" sz="2000" dirty="0" smtClean="0"/>
              <a:t>场景，达到</a:t>
            </a:r>
            <a:r>
              <a:rPr lang="zh-CN" altLang="en-US" sz="2000" dirty="0"/>
              <a:t>身临其境</a:t>
            </a:r>
            <a:r>
              <a:rPr lang="zh-CN" altLang="en-US" sz="2000" dirty="0" smtClean="0"/>
              <a:t>的效果。另一方面</a:t>
            </a:r>
            <a:r>
              <a:rPr lang="zh-CN" altLang="en-US" sz="2000" dirty="0"/>
              <a:t>使人与计算机间的交互与现实世界中的交互方式</a:t>
            </a:r>
            <a:r>
              <a:rPr lang="zh-CN" altLang="en-US" sz="2000" dirty="0" smtClean="0"/>
              <a:t>趋于一致，更为简单、自然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高效，另一方面</a:t>
            </a:r>
            <a:r>
              <a:rPr lang="zh-CN" altLang="en-US" sz="2000" dirty="0"/>
              <a:t>又提高计算机</a:t>
            </a:r>
            <a:r>
              <a:rPr lang="zh-CN" altLang="en-US" sz="2000" dirty="0" smtClean="0"/>
              <a:t>图形、图像、动画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绘制和渲染速度</a:t>
            </a:r>
            <a:endParaRPr lang="en-US" altLang="zh-CN" sz="2000" dirty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/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5951434"/>
            <a:ext cx="733904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冯成志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,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沈模卫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视线跟踪技术及其在人机交互中的应用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[J].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浙江大学学报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(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理学版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), 2002, 29(2):225-232.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02163" y="1331495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关于视线追踪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0621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人机交互技术</a:t>
              </a:r>
              <a:endParaRPr dirty="0"/>
            </a:p>
          </p:txBody>
        </p:sp>
      </p:grp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5951434"/>
            <a:ext cx="439112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Microsoft HoloLens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技术解谜（上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）  </a:t>
            </a:r>
            <a:r>
              <a:rPr lang="en-US" dirty="0" smtClean="0">
                <a:latin typeface="宋体"/>
                <a:ea typeface="宋体"/>
                <a:cs typeface="宋体"/>
                <a:sym typeface="宋体"/>
              </a:rPr>
              <a:t>https</a:t>
            </a:r>
            <a:r>
              <a:rPr lang="en-US" dirty="0">
                <a:latin typeface="宋体"/>
                <a:ea typeface="宋体"/>
                <a:cs typeface="宋体"/>
                <a:sym typeface="宋体"/>
              </a:rPr>
              <a:t>://zhuanlan.zhihu.com/hacker-and-painter/19942482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02163" y="1331495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关于视线追踪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824" y="665747"/>
            <a:ext cx="6963878" cy="5692970"/>
          </a:xfrm>
          <a:prstGeom prst="rect">
            <a:avLst/>
          </a:prstGeom>
        </p:spPr>
      </p:pic>
      <p:sp>
        <p:nvSpPr>
          <p:cNvPr id="12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48252" y="2080680"/>
            <a:ext cx="4608432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能增强视线跟踪真实感的立体显示技术，可以使用户的左、右眼看到有视差的两幅平面图像，并在大脑中将它们</a:t>
            </a: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合成并产生立体视觉感知。头盔显示器、立体眼镜是两种常见的立体显示设备。目前，基于激光全息计算的</a:t>
            </a:r>
            <a:r>
              <a:rPr lang="zh-CN" altLang="en-US" sz="2000" dirty="0" smtClean="0"/>
              <a:t>立体显示技术</a:t>
            </a:r>
            <a:r>
              <a:rPr lang="zh-CN" altLang="en-US" sz="2000" dirty="0"/>
              <a:t>、用激光束直接在视网膜上成像的显示技术正在研究之中。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535352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214417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总体趋势</a:t>
              </a:r>
              <a:endParaRPr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85524" y="3359217"/>
            <a:ext cx="1020277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无论三维注册技术还是人机交互技术，它们的发展总体趋势都是更智能，更灵活。随着</a:t>
            </a:r>
            <a:r>
              <a:rPr lang="zh-CN" altLang="en-US" dirty="0">
                <a:solidFill>
                  <a:schemeClr val="bg1"/>
                </a:solidFill>
              </a:rPr>
              <a:t>三维注册</a:t>
            </a:r>
            <a:r>
              <a:rPr lang="zh-CN" altLang="en-US" dirty="0" smtClean="0">
                <a:solidFill>
                  <a:schemeClr val="bg1"/>
                </a:solidFill>
              </a:rPr>
              <a:t>技术以及人机交互技术的发展，</a:t>
            </a:r>
            <a:r>
              <a:rPr lang="en-US" altLang="zh-CN" dirty="0" smtClean="0">
                <a:solidFill>
                  <a:schemeClr val="bg1"/>
                </a:solidFill>
              </a:rPr>
              <a:t>AR</a:t>
            </a:r>
            <a:r>
              <a:rPr lang="zh-CN" altLang="en-US" dirty="0" smtClean="0">
                <a:solidFill>
                  <a:schemeClr val="bg1"/>
                </a:solidFill>
              </a:rPr>
              <a:t>产品必将适用于更多环境，准确度也将提高，带来更智慧更丰富的用户体验。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华文细黑"/>
              <a:ea typeface="华文细黑"/>
              <a:cs typeface="华文细黑"/>
              <a:sym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39377068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 107"/>
          <p:cNvSpPr/>
          <p:nvPr/>
        </p:nvSpPr>
        <p:spPr>
          <a:xfrm>
            <a:off x="-1" y="1185319"/>
            <a:ext cx="12192001" cy="5453650"/>
          </a:xfrm>
          <a:prstGeom prst="rect">
            <a:avLst/>
          </a:prstGeom>
          <a:solidFill>
            <a:srgbClr val="159FDD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5" name="组合 7"/>
          <p:cNvGrpSpPr/>
          <p:nvPr/>
        </p:nvGrpSpPr>
        <p:grpSpPr>
          <a:xfrm>
            <a:off x="266329" y="414922"/>
            <a:ext cx="5156539" cy="712543"/>
            <a:chOff x="0" y="0"/>
            <a:chExt cx="5156538" cy="712542"/>
          </a:xfrm>
        </p:grpSpPr>
        <p:sp>
          <p:nvSpPr>
            <p:cNvPr id="201" name="平行四边形 1"/>
            <p:cNvSpPr/>
            <p:nvPr/>
          </p:nvSpPr>
          <p:spPr>
            <a:xfrm>
              <a:off x="-1" y="2327"/>
              <a:ext cx="4032957" cy="71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51" y="0"/>
                  </a:lnTo>
                  <a:lnTo>
                    <a:pt x="21600" y="0"/>
                  </a:lnTo>
                  <a:lnTo>
                    <a:pt x="20649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2" name="文本框 2"/>
            <p:cNvSpPr txBox="1"/>
            <p:nvPr/>
          </p:nvSpPr>
          <p:spPr>
            <a:xfrm>
              <a:off x="177554" y="2328"/>
              <a:ext cx="4481043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参考资料汇总</a:t>
              </a:r>
            </a:p>
          </p:txBody>
        </p:sp>
        <p:sp>
          <p:nvSpPr>
            <p:cNvPr id="203" name="平行四边形 4"/>
            <p:cNvSpPr/>
            <p:nvPr/>
          </p:nvSpPr>
          <p:spPr>
            <a:xfrm>
              <a:off x="4114569" y="-1"/>
              <a:ext cx="599312" cy="71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6659" y="0"/>
                  </a:lnTo>
                  <a:lnTo>
                    <a:pt x="21600" y="0"/>
                  </a:lnTo>
                  <a:lnTo>
                    <a:pt x="1494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平行四边形 5"/>
            <p:cNvSpPr/>
            <p:nvPr/>
          </p:nvSpPr>
          <p:spPr>
            <a:xfrm>
              <a:off x="4713880" y="-1"/>
              <a:ext cx="442659" cy="71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958" y="0"/>
                  </a:lnTo>
                  <a:lnTo>
                    <a:pt x="21600" y="0"/>
                  </a:lnTo>
                  <a:lnTo>
                    <a:pt x="12642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6" name="Rectangle 45"/>
          <p:cNvSpPr txBox="1"/>
          <p:nvPr/>
        </p:nvSpPr>
        <p:spPr>
          <a:xfrm>
            <a:off x="-1" y="1454826"/>
            <a:ext cx="11980064" cy="3375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zh-CN" altLang="en-US" dirty="0"/>
              <a:t>朱孔春</a:t>
            </a:r>
            <a:r>
              <a:rPr lang="en-US" altLang="zh-CN" dirty="0"/>
              <a:t>. </a:t>
            </a:r>
            <a:r>
              <a:rPr lang="zh-CN" altLang="en-US" dirty="0"/>
              <a:t>增强现实中基于视觉的三维注册技术研究</a:t>
            </a:r>
            <a:r>
              <a:rPr lang="en-US" altLang="zh-CN" dirty="0"/>
              <a:t>[D]. </a:t>
            </a:r>
            <a:r>
              <a:rPr lang="zh-CN" altLang="en-US" dirty="0"/>
              <a:t>沈阳航空航天大学</a:t>
            </a:r>
            <a:r>
              <a:rPr lang="en-US" altLang="zh-CN" dirty="0"/>
              <a:t>, </a:t>
            </a:r>
            <a:r>
              <a:rPr lang="en-US" altLang="zh-CN" dirty="0" smtClean="0"/>
              <a:t>2011</a:t>
            </a:r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zh-CN" altLang="en-US" dirty="0"/>
              <a:t>齐明</a:t>
            </a:r>
            <a:r>
              <a:rPr lang="en-US" altLang="zh-CN" dirty="0"/>
              <a:t>. </a:t>
            </a:r>
            <a:r>
              <a:rPr lang="zh-CN" altLang="en-US" dirty="0"/>
              <a:t>基于自然特征的增强现实三维注册技术研究</a:t>
            </a:r>
            <a:r>
              <a:rPr lang="en-US" altLang="zh-CN" dirty="0"/>
              <a:t>[D]. </a:t>
            </a:r>
            <a:r>
              <a:rPr lang="zh-CN" altLang="en-US" dirty="0"/>
              <a:t>重庆邮电大学</a:t>
            </a:r>
            <a:r>
              <a:rPr lang="en-US" altLang="zh-CN" dirty="0"/>
              <a:t>, 2012</a:t>
            </a:r>
            <a:r>
              <a:rPr lang="en-US" altLang="zh-CN" dirty="0" smtClean="0"/>
              <a:t>.</a:t>
            </a:r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altLang="zh-CN" dirty="0"/>
              <a:t>http://kns.cnki.net/kns/brief/Default_Result.aspx?code=CIDX&amp;kw=%E4%BB%BF%E7%94%9F%E6%9C%BA%E5%99%A8%E4%BA%BA&amp;korder=&amp;</a:t>
            </a:r>
            <a:r>
              <a:rPr lang="en-US" altLang="zh-CN" dirty="0" smtClean="0"/>
              <a:t>sel=1</a:t>
            </a:r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en-US" altLang="zh-CN" dirty="0"/>
              <a:t>Microsoft HoloLens </a:t>
            </a:r>
            <a:r>
              <a:rPr lang="zh-CN" altLang="en-US" dirty="0"/>
              <a:t>技术解谜（上）  </a:t>
            </a:r>
            <a:r>
              <a:rPr lang="en-US" altLang="zh-CN" dirty="0"/>
              <a:t>https://</a:t>
            </a:r>
            <a:r>
              <a:rPr lang="en-US" altLang="zh-CN" dirty="0" smtClean="0"/>
              <a:t>zhuanlan.zhihu.com/hacker-and-painter/19942482</a:t>
            </a:r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 smtClean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 smtClean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altLang="zh-CN" dirty="0" smtClean="0"/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en-US" dirty="0">
              <a:latin typeface="华文细黑"/>
              <a:ea typeface="华文细黑"/>
              <a:cs typeface="华文细黑"/>
              <a:sym typeface="华文细黑"/>
            </a:endParaRPr>
          </a:p>
          <a:p>
            <a:pPr defTabSz="457200">
              <a:lnSpc>
                <a:spcPts val="1600"/>
              </a:lnSpc>
              <a:defRPr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latin typeface="华文细黑"/>
              <a:ea typeface="华文细黑"/>
              <a:cs typeface="华文细黑"/>
              <a:sym typeface="华文细黑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文本框 16"/>
          <p:cNvSpPr txBox="1"/>
          <p:nvPr/>
        </p:nvSpPr>
        <p:spPr>
          <a:xfrm>
            <a:off x="5141367" y="2801703"/>
            <a:ext cx="216154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159FDD"/>
                </a:solidFill>
              </a:defRPr>
            </a:lvl1pPr>
          </a:lstStyle>
          <a:p>
            <a:r>
              <a:t>谢谢！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2" name="组合 1"/>
          <p:cNvGrpSpPr/>
          <p:nvPr/>
        </p:nvGrpSpPr>
        <p:grpSpPr>
          <a:xfrm>
            <a:off x="266328" y="379448"/>
            <a:ext cx="3488926" cy="748017"/>
            <a:chOff x="-1" y="298"/>
            <a:chExt cx="3488925" cy="748015"/>
          </a:xfrm>
        </p:grpSpPr>
        <p:sp>
          <p:nvSpPr>
            <p:cNvPr id="100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文本框 3"/>
            <p:cNvSpPr txBox="1"/>
            <p:nvPr/>
          </p:nvSpPr>
          <p:spPr>
            <a:xfrm>
              <a:off x="830951" y="298"/>
              <a:ext cx="163121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/>
                <a:t>可信度</a:t>
              </a:r>
              <a:endParaRPr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97280" y="1540059"/>
            <a:ext cx="36999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虚实融合效果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华文细黑"/>
              <a:ea typeface="华文细黑"/>
              <a:cs typeface="华文细黑"/>
              <a:sym typeface="华文细黑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010791" y="2098309"/>
            <a:ext cx="0" cy="904773"/>
          </a:xfrm>
          <a:prstGeom prst="straightConnector1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097279" y="3143090"/>
            <a:ext cx="11029501" cy="1717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+mj-cs"/>
                <a:sym typeface="Helvetica"/>
              </a:rPr>
              <a:t>三维空间注册</a:t>
            </a:r>
            <a:r>
              <a:rPr lang="zh-CN" altLang="en-US" sz="24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+mj-cs"/>
                <a:sym typeface="Helvetica"/>
              </a:rPr>
              <a:t>技术    →  ①采集  ②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+mj-cs"/>
                <a:sym typeface="Helvetica"/>
              </a:rPr>
              <a:t>注册</a:t>
            </a:r>
            <a:r>
              <a:rPr lang="zh-CN" altLang="en-US" sz="24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+mj-cs"/>
                <a:sym typeface="Helvetica"/>
              </a:rPr>
              <a:t>定位  ③渲染  ④叠加</a:t>
            </a:r>
            <a:endParaRPr lang="en-US" altLang="zh-CN" sz="2400" dirty="0" smtClean="0">
              <a:latin typeface="Adobe 宋体 Std L" panose="02020300000000000000" pitchFamily="18" charset="-122"/>
              <a:ea typeface="Adobe 宋体 Std L" panose="02020300000000000000" pitchFamily="18" charset="-122"/>
              <a:cs typeface="+mj-cs"/>
              <a:sym typeface="Helvetica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altLang="zh-CN" sz="2400" dirty="0" smtClean="0">
              <a:latin typeface="Adobe 宋体 Std L" panose="02020300000000000000" pitchFamily="18" charset="-122"/>
              <a:ea typeface="Adobe 宋体 Std L" panose="02020300000000000000" pitchFamily="18" charset="-122"/>
              <a:cs typeface="+mj-cs"/>
              <a:sym typeface="Helvetica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zh-CN" altLang="en-US" sz="2400" dirty="0" smtClean="0">
                <a:latin typeface="Adobe 宋体 Std L" panose="02020300000000000000" pitchFamily="18" charset="-122"/>
                <a:ea typeface="Adobe 宋体 Std L" panose="02020300000000000000" pitchFamily="18" charset="-122"/>
                <a:cs typeface="+mj-cs"/>
                <a:sym typeface="Helvetica"/>
              </a:rPr>
              <a:t>人机交互技术    →  交互</a:t>
            </a:r>
            <a:endParaRPr lang="en-US" altLang="zh-CN" sz="2400" dirty="0" smtClean="0">
              <a:latin typeface="Adobe 宋体 Std L" panose="02020300000000000000" pitchFamily="18" charset="-122"/>
              <a:ea typeface="Adobe 宋体 Std L" panose="02020300000000000000" pitchFamily="18" charset="-122"/>
              <a:cs typeface="+mj-cs"/>
              <a:sym typeface="Helvetica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en-US" sz="2400" dirty="0" smtClean="0">
              <a:latin typeface="Adobe 宋体 Std L" panose="02020300000000000000" pitchFamily="18" charset="-122"/>
              <a:ea typeface="Adobe 宋体 Std L" panose="02020300000000000000" pitchFamily="18" charset="-122"/>
              <a:cs typeface="Helvetica Neue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7279" y="5467149"/>
            <a:ext cx="1025090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“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空间映射是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Hololens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混合现实区别于其他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VR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、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AR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设备的核心能力。”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——Microsoft HoloLens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开发者快速上手指南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2852" y="2396120"/>
            <a:ext cx="125128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华文细黑"/>
                <a:ea typeface="华文细黑"/>
                <a:cs typeface="华文细黑"/>
                <a:sym typeface="华文细黑"/>
              </a:rPr>
              <a:t>取决于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华文细黑"/>
              <a:ea typeface="华文细黑"/>
              <a:cs typeface="华文细黑"/>
              <a:sym typeface="华文细黑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385436"/>
            <a:ext cx="3488927" cy="742029"/>
            <a:chOff x="-1" y="6286"/>
            <a:chExt cx="3488925" cy="742027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59413" y="6286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48252" y="2225451"/>
            <a:ext cx="11781085" cy="10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/>
              <a:t>根据系统运行过程中摄像机和真实场景的相对位置关系，可将三维注册分为静态</a:t>
            </a:r>
            <a:r>
              <a:rPr lang="zh-CN" altLang="en-US" sz="2000" dirty="0" smtClean="0"/>
              <a:t>注册</a:t>
            </a:r>
            <a:r>
              <a:rPr lang="zh-CN" altLang="en-US" sz="2000" dirty="0"/>
              <a:t>和动态注册。在实际应用中，绝大多数增强现实系统采用的是动态注册，而在目前</a:t>
            </a:r>
            <a:r>
              <a:rPr lang="zh-CN" altLang="en-US" sz="2000" dirty="0" smtClean="0"/>
              <a:t>的研究</a:t>
            </a:r>
            <a:r>
              <a:rPr lang="zh-CN" altLang="en-US" sz="2000" dirty="0"/>
              <a:t>中，动态注册技术主要分为三</a:t>
            </a:r>
            <a:r>
              <a:rPr lang="zh-CN" altLang="en-US" sz="2000" dirty="0" smtClean="0"/>
              <a:t>类：</a:t>
            </a:r>
            <a:r>
              <a:rPr lang="zh-CN" altLang="en-US" sz="2000" dirty="0"/>
              <a:t>基于硬件跟踪设备的、基于视觉的和混合</a:t>
            </a:r>
            <a:r>
              <a:rPr lang="zh-CN" altLang="en-US" sz="2000" dirty="0" smtClean="0"/>
              <a:t>跟踪注册</a:t>
            </a:r>
            <a:r>
              <a:rPr lang="zh-CN" altLang="en-US" sz="2000" dirty="0"/>
              <a:t>技术</a:t>
            </a:r>
            <a:r>
              <a:rPr lang="zh-CN" altLang="en-US" sz="2000" dirty="0" smtClean="0"/>
              <a:t>。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	 </a:t>
            </a:r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6105438"/>
            <a:ext cx="733904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朱孔春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增强现实中基于视觉的三维注册技术研究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[D].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沈阳航空航天大学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, 2011.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1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66328" y="3292090"/>
            <a:ext cx="11781085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对于上述各种注册算法，基于硬件的跟踪注册需要昂贵的硬件设施，而且存在便携性不好、容易受外界环境影响、通用性差的缺点，不适宜推广使用；而基于人工标志的方法，虽然在实时性和精确性上有良好的表现，但鲁棒性不好，而且需要在待注册场景</a:t>
            </a: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中放置标志，这势必会影响场景的一致性，不适用于某些应用领域；基于自然特征的方法中，无论是基于关键帧还是基于场景模型的方法，都需要获取场景的先验知识，而在实际应用场合，注册场景一般是不断变化的，所以，该方法工作量很大，通用性也不强。</a:t>
            </a:r>
            <a:r>
              <a:rPr dirty="0" smtClean="0">
                <a:latin typeface="Helvetica Neue"/>
                <a:ea typeface="Helvetica Neue"/>
                <a:cs typeface="Helvetica Neue"/>
                <a:sym typeface="Helvetica Neue"/>
              </a:rPr>
              <a:t>	 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66328" y="1563029"/>
            <a:ext cx="11781085" cy="38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技术分类多样，针对不同需求，各有优缺点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48252" y="1537728"/>
            <a:ext cx="11781085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基于视觉的注册技术又分为基于标识和基于自然特征这两类。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基于标识的注册技术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已经非常成熟，这主要依赖于由</a:t>
            </a:r>
            <a:r>
              <a:rPr lang="en-US" altLang="zh-CN" sz="2000" dirty="0" err="1">
                <a:latin typeface="Helvetica Neue"/>
                <a:ea typeface="Helvetica Neue"/>
                <a:cs typeface="Helvetica Neue"/>
                <a:sym typeface="Helvetica Neue"/>
              </a:rPr>
              <a:t>Hirokazu</a:t>
            </a:r>
            <a:r>
              <a:rPr lang="en-US" altLang="zh-CN" sz="20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000" dirty="0" err="1">
                <a:latin typeface="Helvetica Neue"/>
                <a:ea typeface="Helvetica Neue"/>
                <a:cs typeface="Helvetica Neue"/>
                <a:sym typeface="Helvetica Neue"/>
              </a:rPr>
              <a:t>KatoPl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及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美国华盛顿大学</a:t>
            </a:r>
            <a:r>
              <a:rPr lang="en-US" altLang="zh-CN" sz="20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HITLab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实验室所共同开发的</a:t>
            </a:r>
            <a:r>
              <a:rPr lang="en-US" altLang="zh-CN" sz="2000" dirty="0" err="1">
                <a:latin typeface="Helvetica Neue"/>
                <a:ea typeface="Helvetica Neue"/>
                <a:cs typeface="Helvetica Neue"/>
                <a:sym typeface="Helvetica Neue"/>
              </a:rPr>
              <a:t>ARToolKit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工具包，其主要功能是实现真实场景中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标志物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相对于摄像头位置、方向信息的跟踪，以及完成虚拟物体的实时注册。</a:t>
            </a:r>
            <a:r>
              <a:rPr lang="en-US" altLang="zh-CN" sz="20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ARToolKit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工具包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从通过求解虚拟目标、真实场景、摄像机、</a:t>
            </a:r>
            <a:r>
              <a:rPr lang="en-US" altLang="zh-CN" sz="2000" dirty="0">
                <a:latin typeface="Helvetica Neue"/>
                <a:ea typeface="Helvetica Neue"/>
                <a:cs typeface="Helvetica Neue"/>
                <a:sym typeface="Helvetica Neue"/>
              </a:rPr>
              <a:t>2D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成像平面坐标系之间的转换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，将</a:t>
            </a: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虚拟物体注册到真实场景中去，实现虚实无缝结合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lang="en-US" altLang="zh-CN" sz="20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6163190"/>
            <a:ext cx="555578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齐明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基于自然特征的增强现实三维注册技术研究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[D].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重庆邮电大学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, 2012.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6" y="3867619"/>
            <a:ext cx="5971509" cy="2712360"/>
          </a:xfrm>
          <a:prstGeom prst="rect">
            <a:avLst/>
          </a:prstGeom>
        </p:spPr>
      </p:pic>
      <p:sp>
        <p:nvSpPr>
          <p:cNvPr id="11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266328" y="4590966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部分技术已有较成熟的发展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12760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2156446"/>
            <a:ext cx="11781085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针对</a:t>
            </a:r>
            <a:r>
              <a:rPr lang="zh-CN" altLang="en-US" sz="2000" dirty="0"/>
              <a:t>该类方法的缺点，李利军</a:t>
            </a:r>
            <a:r>
              <a:rPr lang="zh-CN" altLang="en-US" sz="2000" dirty="0" smtClean="0"/>
              <a:t>等和</a:t>
            </a:r>
            <a:r>
              <a:rPr lang="zh-CN" altLang="en-US" sz="2000" dirty="0"/>
              <a:t>任鹏</a:t>
            </a:r>
            <a:r>
              <a:rPr lang="zh-CN" altLang="en-US" sz="2000" dirty="0" smtClean="0"/>
              <a:t>等利用</a:t>
            </a:r>
            <a:r>
              <a:rPr lang="zh-CN" altLang="en-US" sz="2000" dirty="0"/>
              <a:t>单应矩阵解决</a:t>
            </a:r>
            <a:r>
              <a:rPr lang="zh-CN" altLang="en-US" sz="2000" dirty="0" smtClean="0"/>
              <a:t>了标志</a:t>
            </a:r>
            <a:r>
              <a:rPr lang="zh-CN" altLang="en-US" sz="2000" dirty="0"/>
              <a:t>物被遮挡情况下的注册问题，除了使用标志自带信息外，额外提取标志所在平面</a:t>
            </a:r>
            <a:r>
              <a:rPr lang="zh-CN" altLang="en-US" sz="2000" dirty="0" smtClean="0"/>
              <a:t>的特征</a:t>
            </a:r>
            <a:r>
              <a:rPr lang="zh-CN" altLang="en-US" sz="2000" dirty="0"/>
              <a:t>，作为候选跟踪特征，当标志被遮挡时，由候选特征的匹配计算两帧的单应关系</a:t>
            </a:r>
            <a:r>
              <a:rPr lang="zh-CN" altLang="en-US" sz="2000" dirty="0" smtClean="0"/>
              <a:t>，恢复</a:t>
            </a:r>
            <a:r>
              <a:rPr lang="zh-CN" altLang="en-US" sz="2000" dirty="0"/>
              <a:t>当前帧的注册信息。但这种改进存在误差积累的现象，根本原因在于所使用的</a:t>
            </a:r>
            <a:r>
              <a:rPr lang="zh-CN" altLang="en-US" sz="2000" dirty="0" smtClean="0"/>
              <a:t>特征匹配</a:t>
            </a:r>
            <a:r>
              <a:rPr lang="zh-CN" altLang="en-US" sz="2000" dirty="0"/>
              <a:t>方法无法解决两幅图像差别较大情况下特征点的匹配问题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sz="20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这在一定程度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上减少了基于标志的注册技术对于标志的依赖性，增加了应用的灵活性。</a:t>
            </a:r>
            <a:endParaRPr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66328" y="6201691"/>
            <a:ext cx="733904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朱孔春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增强现实中基于视觉的三维注册技术研究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[D].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沈阳航空航天大学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, 2011.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1516870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针对缺点的技术改进措施仍在不断完善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2710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1948120"/>
            <a:ext cx="11781085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基于自然特征的注册技术现有应用成果：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德国</a:t>
            </a:r>
            <a:r>
              <a:rPr lang="zh-CN" altLang="en-US" sz="2000" dirty="0"/>
              <a:t>府朗和</a:t>
            </a:r>
            <a:r>
              <a:rPr lang="zh-CN" altLang="en-US" sz="2000" dirty="0" smtClean="0"/>
              <a:t>学院对</a:t>
            </a:r>
            <a:r>
              <a:rPr lang="zh-CN" altLang="en-US" sz="2000" dirty="0"/>
              <a:t>赫拉神庙遗址的原貌恢复</a:t>
            </a:r>
            <a:r>
              <a:rPr lang="zh-CN" altLang="en-US" sz="2000" dirty="0" smtClean="0"/>
              <a:t>工作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研究</a:t>
            </a:r>
            <a:r>
              <a:rPr lang="zh-CN" altLang="en-US" sz="2000" dirty="0"/>
              <a:t>人员在对巴黎桥进行照明系统</a:t>
            </a:r>
            <a:r>
              <a:rPr lang="zh-CN" altLang="en-US" sz="2000" dirty="0" smtClean="0"/>
              <a:t>改进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新加坡</a:t>
            </a:r>
            <a:r>
              <a:rPr lang="zh-CN" altLang="en-US" sz="2000" dirty="0"/>
              <a:t>的</a:t>
            </a:r>
            <a:r>
              <a:rPr lang="en-US" altLang="zh-CN" sz="2000" dirty="0"/>
              <a:t>Real SpacePtet21l</a:t>
            </a:r>
            <a:r>
              <a:rPr lang="zh-CN" altLang="en-US" sz="2000" dirty="0"/>
              <a:t>公司开发了一个基于增强现实技术的</a:t>
            </a:r>
            <a:r>
              <a:rPr lang="en-US" altLang="zh-CN" sz="2000" dirty="0"/>
              <a:t>FIBUA(fighting</a:t>
            </a: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/>
              <a:t>in build</a:t>
            </a:r>
            <a:r>
              <a:rPr lang="zh-CN" altLang="en-US" sz="2000" dirty="0"/>
              <a:t>．</a:t>
            </a:r>
            <a:r>
              <a:rPr lang="en-US" altLang="zh-CN" sz="2000" dirty="0"/>
              <a:t>up areas)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en-US" altLang="zh-CN" sz="2000" dirty="0" err="1"/>
              <a:t>ll</a:t>
            </a:r>
            <a:r>
              <a:rPr lang="zh-CN" altLang="en-US" sz="2000" dirty="0"/>
              <a:t>练系统，主要用于户外的</a:t>
            </a:r>
            <a:r>
              <a:rPr lang="en-US" altLang="zh-CN" sz="2000" dirty="0"/>
              <a:t>FIBUA</a:t>
            </a:r>
            <a:r>
              <a:rPr lang="zh-CN" altLang="en-US" sz="2000" dirty="0"/>
              <a:t>训练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北京理工大学的王涌天教授利用增强现实技术实现圆明园遗迹的</a:t>
            </a:r>
            <a:r>
              <a:rPr lang="zh-CN" altLang="en-US" sz="2000" dirty="0" smtClean="0">
                <a:latin typeface="Helvetica Neue"/>
                <a:ea typeface="Helvetica Neue"/>
                <a:cs typeface="Helvetica Neue"/>
                <a:sym typeface="Helvetica Neue"/>
              </a:rPr>
              <a:t>复原工作</a:t>
            </a:r>
            <a:endParaRPr lang="en-US" altLang="zh-CN" sz="20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>
                <a:latin typeface="Helvetica Neue"/>
                <a:ea typeface="Helvetica Neue"/>
                <a:cs typeface="Helvetica Neue"/>
                <a:sym typeface="Helvetica Neue"/>
              </a:rPr>
              <a:t>……</a:t>
            </a:r>
            <a:endParaRPr lang="en-US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5951434"/>
            <a:ext cx="733904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齐明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基于自然特征的增强现实三维注册技术研究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[D].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重庆邮电大学</a:t>
            </a: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, 2012.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02163" y="1331495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复杂环境下的注册技术仍在不断发展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5186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1941989"/>
            <a:ext cx="11781085" cy="38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/>
              <a:t>国内三维注册技术的</a:t>
            </a:r>
            <a:r>
              <a:rPr lang="zh-CN" altLang="en-US" sz="2000" dirty="0"/>
              <a:t>学术关注度</a:t>
            </a:r>
            <a:r>
              <a:rPr lang="zh-CN" altLang="en-US" sz="2000" dirty="0" smtClean="0"/>
              <a:t>：</a:t>
            </a:r>
            <a:endParaRPr lang="en-US" sz="2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5951434"/>
            <a:ext cx="733904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en-US" dirty="0">
                <a:latin typeface="宋体"/>
                <a:ea typeface="宋体"/>
                <a:cs typeface="宋体"/>
                <a:sym typeface="宋体"/>
              </a:rPr>
              <a:t>http://kns.cnki.net/kns/brief/Default_Result.aspx?code=CIDX&amp;kw=%E4%BB%BF%E7%94%9F%E6%9C%BA%E5%99%A8%E4%BA%BA&amp;korder=&amp;sel=1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1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11789" y="1421298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学术研究持续推进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80" y="2539681"/>
            <a:ext cx="6920564" cy="30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087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三维注册技术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88791" y="1948120"/>
            <a:ext cx="11781085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 smtClean="0"/>
              <a:t>HoloLens</a:t>
            </a:r>
            <a:r>
              <a:rPr lang="zh-CN" altLang="en-US" sz="2000" dirty="0" smtClean="0"/>
              <a:t>使用世界顶尖的</a:t>
            </a:r>
            <a:r>
              <a:rPr lang="en-US" altLang="zh-CN" sz="2000" dirty="0" smtClean="0">
                <a:latin typeface="Helvetica Neue"/>
                <a:sym typeface="Helvetica Neue"/>
              </a:rPr>
              <a:t>SLAM</a:t>
            </a:r>
            <a:r>
              <a:rPr lang="zh-CN" altLang="en-US" sz="2000" dirty="0" smtClean="0">
                <a:latin typeface="Helvetica Neue"/>
                <a:sym typeface="Helvetica Neue"/>
              </a:rPr>
              <a:t>定位技术，</a:t>
            </a:r>
            <a:r>
              <a:rPr lang="en-US" altLang="zh-CN" sz="2000" dirty="0">
                <a:latin typeface="Helvetica Neue"/>
                <a:sym typeface="Helvetica Neue"/>
              </a:rPr>
              <a:t>Simultaneous Localization And Mapping</a:t>
            </a:r>
            <a:r>
              <a:rPr lang="zh-CN" altLang="en-US" sz="2000" dirty="0">
                <a:latin typeface="Helvetica Neue"/>
                <a:sym typeface="Helvetica Neue"/>
              </a:rPr>
              <a:t>，即同步定位与建图系统。这个技术被用于机器人、无人汽车、无人飞行器的定位与寻路系统</a:t>
            </a:r>
            <a:r>
              <a:rPr lang="zh-CN" altLang="en-US" sz="2000" dirty="0" smtClean="0">
                <a:latin typeface="Helvetica Neue"/>
                <a:sym typeface="Helvetica Neue"/>
              </a:rPr>
              <a:t>。</a:t>
            </a: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sym typeface="Helvetica Neue"/>
              </a:rPr>
              <a:t>四个空间摄像头不断对周边环境扫描，快速创建更新描述物体表面的</a:t>
            </a:r>
            <a:r>
              <a:rPr lang="en-US" altLang="zh-CN" sz="2000" dirty="0" smtClean="0">
                <a:latin typeface="Helvetica Neue"/>
                <a:sym typeface="Helvetica Neue"/>
              </a:rPr>
              <a:t>Mesh</a:t>
            </a:r>
            <a:r>
              <a:rPr lang="zh-CN" altLang="en-US" sz="2000" dirty="0" smtClean="0">
                <a:latin typeface="Helvetica Neue"/>
                <a:sym typeface="Helvetica Neue"/>
              </a:rPr>
              <a:t>，从而使得应用可以感知物体。</a:t>
            </a:r>
            <a:endParaRPr lang="en-US" altLang="zh-CN" sz="2000" dirty="0" smtClean="0"/>
          </a:p>
        </p:txBody>
      </p:sp>
      <p:sp>
        <p:nvSpPr>
          <p:cNvPr id="121" name="IKEA catalog uses augmented reality to give a virtual preview of furniture in a room Paul RiddenAugust 15th, 2013…"/>
          <p:cNvSpPr txBox="1"/>
          <p:nvPr/>
        </p:nvSpPr>
        <p:spPr>
          <a:xfrm>
            <a:off x="248252" y="5951434"/>
            <a:ext cx="733904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1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rPr lang="en-US" altLang="zh-CN" dirty="0">
                <a:latin typeface="宋体"/>
                <a:ea typeface="宋体"/>
                <a:cs typeface="宋体"/>
                <a:sym typeface="宋体"/>
              </a:rPr>
              <a:t>Microsoft HoloLens </a:t>
            </a:r>
            <a:r>
              <a:rPr lang="zh-CN" altLang="en-US" dirty="0">
                <a:latin typeface="宋体"/>
                <a:ea typeface="宋体"/>
                <a:cs typeface="宋体"/>
                <a:sym typeface="宋体"/>
              </a:rPr>
              <a:t>技术解谜（上</a:t>
            </a:r>
            <a:r>
              <a:rPr lang="zh-CN" altLang="en-US" dirty="0" smtClean="0">
                <a:latin typeface="宋体"/>
                <a:ea typeface="宋体"/>
                <a:cs typeface="宋体"/>
                <a:sym typeface="宋体"/>
              </a:rPr>
              <a:t>）  </a:t>
            </a:r>
            <a:r>
              <a:rPr lang="en-US" dirty="0" smtClean="0">
                <a:latin typeface="宋体"/>
                <a:ea typeface="宋体"/>
                <a:cs typeface="宋体"/>
                <a:sym typeface="宋体"/>
              </a:rPr>
              <a:t>https</a:t>
            </a:r>
            <a:r>
              <a:rPr lang="en-US" dirty="0">
                <a:latin typeface="宋体"/>
                <a:ea typeface="宋体"/>
                <a:cs typeface="宋体"/>
                <a:sym typeface="宋体"/>
              </a:rPr>
              <a:t>://zhuanlan.zhihu.com/hacker-and-painter/19942482</a:t>
            </a:r>
            <a:endParaRPr dirty="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1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02163" y="1331495"/>
            <a:ext cx="1178108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【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现有市场产品的三维注册技术</a:t>
            </a:r>
            <a:r>
              <a:rPr lang="en-US" altLang="zh-CN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】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47" y="3093877"/>
            <a:ext cx="4666198" cy="24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94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12"/>
          <p:cNvSpPr/>
          <p:nvPr/>
        </p:nvSpPr>
        <p:spPr>
          <a:xfrm>
            <a:off x="-16666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8" name="组合 1"/>
          <p:cNvGrpSpPr/>
          <p:nvPr/>
        </p:nvGrpSpPr>
        <p:grpSpPr>
          <a:xfrm>
            <a:off x="266328" y="414922"/>
            <a:ext cx="3488927" cy="712543"/>
            <a:chOff x="-1" y="35772"/>
            <a:chExt cx="3488925" cy="712541"/>
          </a:xfrm>
        </p:grpSpPr>
        <p:sp>
          <p:nvSpPr>
            <p:cNvPr id="116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文本框 3"/>
            <p:cNvSpPr txBox="1"/>
            <p:nvPr/>
          </p:nvSpPr>
          <p:spPr>
            <a:xfrm>
              <a:off x="127920" y="35772"/>
              <a:ext cx="317009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rPr lang="zh-CN" altLang="en-US" dirty="0" smtClean="0"/>
                <a:t>人机交互技术</a:t>
              </a:r>
              <a:endParaRPr dirty="0"/>
            </a:p>
          </p:txBody>
        </p:sp>
      </p:grpSp>
      <p:sp>
        <p:nvSpPr>
          <p:cNvPr id="120" name="最新的宜家应用Ikea Catalog就是其中最为突出的一个例子。借助于这个由Metaio公司开发的AR应用，消费者可以使用移动设备把所选的数字版宜家家具“放置”在自己家客厅里，从而更方便地测试家具的尺寸、风格、颜色摆在某个位置是否合适。该应用还允许用户调整每一个部件的尺寸和颜色。领先的零售商宜家发现，其14％的客户最终拿到家具，这样做的原因就是它的预期位置错误。由于增强的现实，瑞典家居装饰巨头的客户现在可以在印刷目录，移动应用程序和智能手机或平板电脑的帮助下，尝试在家中选择产品。…"/>
          <p:cNvSpPr txBox="1"/>
          <p:nvPr/>
        </p:nvSpPr>
        <p:spPr>
          <a:xfrm>
            <a:off x="1196236" y="1746417"/>
            <a:ext cx="11781085" cy="381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 smtClean="0">
                <a:latin typeface="Helvetica Neue"/>
                <a:sym typeface="Helvetica Neue"/>
              </a:rPr>
              <a:t>AR</a:t>
            </a:r>
            <a:r>
              <a:rPr lang="zh-CN" altLang="en-US" sz="2000" dirty="0" smtClean="0">
                <a:latin typeface="Helvetica Neue"/>
                <a:sym typeface="Helvetica Neue"/>
              </a:rPr>
              <a:t>产品主要交互技术：</a:t>
            </a: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 Neue"/>
                <a:sym typeface="Helvetica Neue"/>
              </a:rPr>
              <a:t>    </a:t>
            </a:r>
            <a:r>
              <a:rPr lang="zh-CN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 Neue"/>
                <a:sym typeface="Helvetica Neue"/>
              </a:rPr>
              <a:t>视线追踪（眼球追踪）</a:t>
            </a:r>
            <a:endParaRPr lang="en-US" altLang="zh-CN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sym typeface="Helvetica Neue"/>
              </a:rPr>
              <a:t>    手势</a:t>
            </a:r>
            <a:r>
              <a:rPr lang="zh-CN" altLang="en-US" sz="2000" dirty="0">
                <a:latin typeface="Helvetica Neue"/>
                <a:sym typeface="Helvetica Neue"/>
              </a:rPr>
              <a:t>识别</a:t>
            </a: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2000" dirty="0" smtClean="0">
                <a:latin typeface="Helvetica Neue"/>
                <a:sym typeface="Helvetica Neue"/>
              </a:rPr>
              <a:t>    语音交互</a:t>
            </a: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 smtClean="0">
                <a:latin typeface="Helvetica Neue"/>
                <a:sym typeface="Helvetica Neue"/>
              </a:rPr>
              <a:t>    </a:t>
            </a:r>
            <a:r>
              <a:rPr lang="zh-CN" altLang="en-US" sz="2000" dirty="0" smtClean="0">
                <a:latin typeface="Helvetica Neue"/>
                <a:sym typeface="Helvetica Neue"/>
              </a:rPr>
              <a:t>触觉交互（手柄等）</a:t>
            </a:r>
            <a:r>
              <a:rPr lang="en-US" altLang="zh-CN" sz="2000" dirty="0" smtClean="0">
                <a:latin typeface="Helvetica Neue"/>
                <a:sym typeface="Helvetica Neue"/>
              </a:rPr>
              <a:t>    </a:t>
            </a: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US" altLang="zh-CN" sz="2000" dirty="0" smtClean="0">
              <a:latin typeface="Helvetica Neue"/>
              <a:sym typeface="Helvetica Neue"/>
            </a:endParaRPr>
          </a:p>
          <a:p>
            <a:pPr defTabSz="355600">
              <a:lnSpc>
                <a:spcPct val="110000"/>
              </a:lnSpc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sz="2000" dirty="0">
                <a:latin typeface="Helvetica Neue"/>
                <a:sym typeface="Helvetica Neue"/>
              </a:rPr>
              <a:t> </a:t>
            </a:r>
            <a:r>
              <a:rPr lang="en-US" altLang="zh-CN" sz="2000" dirty="0" smtClean="0">
                <a:latin typeface="Helvetica Neue"/>
                <a:sym typeface="Helvetica Neue"/>
              </a:rPr>
              <a:t>   </a:t>
            </a:r>
            <a:r>
              <a:rPr lang="zh-CN" altLang="en-US" sz="2000" dirty="0" smtClean="0">
                <a:latin typeface="Helvetica Neue"/>
                <a:sym typeface="Helvetica Neue"/>
              </a:rPr>
              <a:t>其他提供沉浸体验的一些交互方式：传感器，肌电模拟等等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3931915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1237</Words>
  <Application>Microsoft Office PowerPoint</Application>
  <PresentationFormat>宽屏</PresentationFormat>
  <Paragraphs>94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Adobe 宋体 Std L</vt:lpstr>
      <vt:lpstr>Helvetica Neue</vt:lpstr>
      <vt:lpstr>等线</vt:lpstr>
      <vt:lpstr>华康俪金黑W8(P)</vt:lpstr>
      <vt:lpstr>华文细黑</vt:lpstr>
      <vt:lpstr>宋体</vt:lpstr>
      <vt:lpstr>Arial</vt:lpstr>
      <vt:lpstr>Consolas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Year</dc:creator>
  <cp:lastModifiedBy>Year</cp:lastModifiedBy>
  <cp:revision>23</cp:revision>
  <dcterms:modified xsi:type="dcterms:W3CDTF">2017-11-03T12:29:39Z</dcterms:modified>
</cp:coreProperties>
</file>